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88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23/04/2014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7772400" cy="2190105"/>
          </a:xfrm>
        </p:spPr>
        <p:txBody>
          <a:bodyPr>
            <a:normAutofit fontScale="90000"/>
          </a:bodyPr>
          <a:lstStyle/>
          <a:p>
            <a:pPr algn="r"/>
            <a:r>
              <a:rPr lang="es-ES" dirty="0" smtClean="0"/>
              <a:t>	</a:t>
            </a:r>
            <a:r>
              <a:rPr lang="es-ES" sz="7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Rockwell Condensed" pitchFamily="18" charset="0"/>
              </a:rPr>
              <a:t>LIBRO DE   </a:t>
            </a:r>
            <a:br>
              <a:rPr lang="es-ES" sz="7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Rockwell Condensed" pitchFamily="18" charset="0"/>
              </a:rPr>
            </a:br>
            <a:r>
              <a:rPr lang="es-ES" sz="7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Rockwell Condensed" pitchFamily="18" charset="0"/>
              </a:rPr>
              <a:t>  </a:t>
            </a:r>
            <a:br>
              <a:rPr lang="es-ES" sz="7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Rockwell Condensed" pitchFamily="18" charset="0"/>
              </a:rPr>
            </a:br>
            <a:r>
              <a:rPr lang="es-ES" sz="7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Rockwell Condensed" pitchFamily="18" charset="0"/>
              </a:rPr>
              <a:t>     INTERCAMBIO</a:t>
            </a:r>
            <a:endParaRPr lang="es-ES" sz="7200" b="1" dirty="0">
              <a:solidFill>
                <a:schemeClr val="tx2">
                  <a:lumMod val="60000"/>
                  <a:lumOff val="40000"/>
                </a:schemeClr>
              </a:solidFill>
              <a:latin typeface="Rockwell Condensed" pitchFamily="18" charset="0"/>
            </a:endParaRPr>
          </a:p>
        </p:txBody>
      </p:sp>
      <p:pic>
        <p:nvPicPr>
          <p:cNvPr id="6146" name="Picture 2" descr="http://bibliobulimica.files.wordpress.com/2012/03/wbd-stack-of-books-905x10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96243"/>
            <a:ext cx="299107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 redondeado"/>
          <p:cNvSpPr/>
          <p:nvPr/>
        </p:nvSpPr>
        <p:spPr>
          <a:xfrm>
            <a:off x="5811488" y="4036303"/>
            <a:ext cx="2971491" cy="230425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Courier New" pitchFamily="49" charset="0"/>
              <a:buChar char="o"/>
            </a:pPr>
            <a:r>
              <a:rPr lang="es-ES" b="1" dirty="0">
                <a:solidFill>
                  <a:schemeClr val="tx1"/>
                </a:solidFill>
              </a:rPr>
              <a:t>Silvia Escobar Delgado</a:t>
            </a:r>
          </a:p>
          <a:p>
            <a:pPr marL="285750" lvl="0" indent="-285750">
              <a:buFont typeface="Courier New" pitchFamily="49" charset="0"/>
              <a:buChar char="o"/>
            </a:pPr>
            <a:r>
              <a:rPr lang="es-ES" b="1" dirty="0">
                <a:solidFill>
                  <a:schemeClr val="tx1"/>
                </a:solidFill>
              </a:rPr>
              <a:t>Alba Martín Pereira</a:t>
            </a:r>
          </a:p>
          <a:p>
            <a:pPr marL="285750" lvl="0" indent="-285750">
              <a:buFont typeface="Courier New" pitchFamily="49" charset="0"/>
              <a:buChar char="o"/>
            </a:pPr>
            <a:r>
              <a:rPr lang="es-ES" b="1" dirty="0">
                <a:solidFill>
                  <a:schemeClr val="tx1"/>
                </a:solidFill>
              </a:rPr>
              <a:t>Inmaculada Pazo López</a:t>
            </a:r>
          </a:p>
          <a:p>
            <a:pPr marL="285750" lvl="0" indent="-285750">
              <a:buFont typeface="Courier New" pitchFamily="49" charset="0"/>
              <a:buChar char="o"/>
            </a:pPr>
            <a:r>
              <a:rPr lang="es-ES" b="1" dirty="0">
                <a:solidFill>
                  <a:schemeClr val="tx1"/>
                </a:solidFill>
              </a:rPr>
              <a:t>Yanira Pérez Carnero</a:t>
            </a:r>
          </a:p>
          <a:p>
            <a:pPr marL="285750" lvl="0" indent="-285750">
              <a:buFont typeface="Courier New" pitchFamily="49" charset="0"/>
              <a:buChar char="o"/>
            </a:pPr>
            <a:r>
              <a:rPr lang="es-ES" b="1" dirty="0">
                <a:solidFill>
                  <a:schemeClr val="tx1"/>
                </a:solidFill>
              </a:rPr>
              <a:t>Luz Marina Piñeiro Domínguez</a:t>
            </a:r>
          </a:p>
          <a:p>
            <a:pPr marL="285750" lvl="0" indent="-285750">
              <a:buFont typeface="Courier New" pitchFamily="49" charset="0"/>
              <a:buChar char="o"/>
            </a:pPr>
            <a:r>
              <a:rPr lang="es-ES" b="1" dirty="0">
                <a:solidFill>
                  <a:schemeClr val="tx1"/>
                </a:solidFill>
              </a:rPr>
              <a:t>Inmaculada Ponce </a:t>
            </a:r>
            <a:r>
              <a:rPr lang="es-ES" b="1" dirty="0" err="1">
                <a:solidFill>
                  <a:schemeClr val="tx1"/>
                </a:solidFill>
              </a:rPr>
              <a:t>Ponce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351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5433467"/>
          </a:xfrm>
        </p:spPr>
        <p:txBody>
          <a:bodyPr/>
          <a:lstStyle/>
          <a:p>
            <a:r>
              <a:rPr lang="es-ES" b="1" dirty="0" smtClean="0"/>
              <a:t>¿Cuál es el SAAC más utilizado?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A. </a:t>
            </a:r>
            <a:r>
              <a:rPr lang="es-ES" dirty="0" err="1" smtClean="0"/>
              <a:t>Domios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B. SPC</a:t>
            </a:r>
          </a:p>
          <a:p>
            <a:pPr marL="0" indent="0">
              <a:buNone/>
            </a:pPr>
            <a:r>
              <a:rPr lang="es-ES" dirty="0" smtClean="0"/>
              <a:t>C. </a:t>
            </a:r>
            <a:r>
              <a:rPr lang="es-ES" dirty="0" err="1" smtClean="0"/>
              <a:t>Fontbella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66291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275856" y="332656"/>
            <a:ext cx="2232248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Aulas especializadas</a:t>
            </a:r>
            <a:endParaRPr lang="es-ES" sz="2000" b="1" dirty="0"/>
          </a:p>
        </p:txBody>
      </p:sp>
      <p:cxnSp>
        <p:nvCxnSpPr>
          <p:cNvPr id="6" name="5 Conector recto"/>
          <p:cNvCxnSpPr>
            <a:stCxn id="4" idx="3"/>
          </p:cNvCxnSpPr>
          <p:nvPr/>
        </p:nvCxnSpPr>
        <p:spPr>
          <a:xfrm>
            <a:off x="5508104" y="764704"/>
            <a:ext cx="2520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755576" y="764704"/>
            <a:ext cx="2520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755576" y="7647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 redondeado"/>
          <p:cNvSpPr/>
          <p:nvPr/>
        </p:nvSpPr>
        <p:spPr>
          <a:xfrm>
            <a:off x="179512" y="1340768"/>
            <a:ext cx="1656184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Alumnos con:</a:t>
            </a:r>
            <a:endParaRPr lang="es-ES" dirty="0"/>
          </a:p>
        </p:txBody>
      </p:sp>
      <p:cxnSp>
        <p:nvCxnSpPr>
          <p:cNvPr id="12" name="11 Conector recto de flecha"/>
          <p:cNvCxnSpPr>
            <a:stCxn id="10" idx="2"/>
          </p:cNvCxnSpPr>
          <p:nvPr/>
        </p:nvCxnSpPr>
        <p:spPr>
          <a:xfrm>
            <a:off x="1007604" y="19888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179512" y="2420888"/>
            <a:ext cx="2592288" cy="216024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 smtClean="0"/>
              <a:t>-</a:t>
            </a:r>
            <a:r>
              <a:rPr lang="es-ES" sz="2000" dirty="0" smtClean="0"/>
              <a:t>Trastorno del espectro autista.</a:t>
            </a:r>
          </a:p>
          <a:p>
            <a:r>
              <a:rPr lang="es-ES" sz="2000" dirty="0" smtClean="0"/>
              <a:t>-Trastorno específico del lenguaje.</a:t>
            </a:r>
          </a:p>
          <a:p>
            <a:r>
              <a:rPr lang="es-ES" sz="2000" dirty="0" smtClean="0"/>
              <a:t>-Discapacidad motriz.</a:t>
            </a:r>
          </a:p>
          <a:p>
            <a:r>
              <a:rPr lang="es-ES" sz="2000" dirty="0" smtClean="0"/>
              <a:t>-</a:t>
            </a:r>
            <a:r>
              <a:rPr lang="es-ES" sz="2000" dirty="0" err="1" smtClean="0"/>
              <a:t>Polidiscapacidad</a:t>
            </a:r>
            <a:endParaRPr lang="es-ES" sz="2000" dirty="0"/>
          </a:p>
        </p:txBody>
      </p:sp>
      <p:cxnSp>
        <p:nvCxnSpPr>
          <p:cNvPr id="15" name="14 Conector recto de flecha"/>
          <p:cNvCxnSpPr>
            <a:stCxn id="4" idx="2"/>
          </p:cNvCxnSpPr>
          <p:nvPr/>
        </p:nvCxnSpPr>
        <p:spPr>
          <a:xfrm>
            <a:off x="4391980" y="1196752"/>
            <a:ext cx="0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276295" y="1664804"/>
            <a:ext cx="2232248" cy="21962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Son aulas ubicadas en centros ordinarios para la atención del alumnado que presentan necesidades específicas </a:t>
            </a:r>
            <a:endParaRPr lang="es-ES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6516216" y="1340768"/>
            <a:ext cx="2232248" cy="14221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Principios elementales en los que se apoya la atención educativa en dichas aulas</a:t>
            </a:r>
            <a:endParaRPr lang="es-ES" dirty="0"/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8028384" y="7647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17" idx="2"/>
          </p:cNvCxnSpPr>
          <p:nvPr/>
        </p:nvCxnSpPr>
        <p:spPr>
          <a:xfrm>
            <a:off x="7632340" y="2762926"/>
            <a:ext cx="0" cy="3060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6012160" y="3068960"/>
            <a:ext cx="2952328" cy="316835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2000" dirty="0" smtClean="0"/>
              <a:t>-Planificación del trabajo docente.</a:t>
            </a:r>
          </a:p>
          <a:p>
            <a:r>
              <a:rPr lang="es-ES" sz="2000" dirty="0" smtClean="0"/>
              <a:t>-Empleo de una metodología específica adaptada a las características cognitivas, comunicativas y sociales.</a:t>
            </a:r>
          </a:p>
          <a:p>
            <a:r>
              <a:rPr lang="es-ES" sz="2000" dirty="0" smtClean="0"/>
              <a:t>-Utilización de recursos tecnológicos y material didáctico concreto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xmlns="" val="206941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403648" y="404664"/>
            <a:ext cx="5976664" cy="10801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dirty="0" smtClean="0"/>
              <a:t>SAAC PARA ALUMNOS CON DISCAPACIDAD MOTÓRICA</a:t>
            </a:r>
            <a:endParaRPr lang="es-ES" sz="3600" dirty="0"/>
          </a:p>
        </p:txBody>
      </p:sp>
      <p:cxnSp>
        <p:nvCxnSpPr>
          <p:cNvPr id="4" name="3 Conector recto"/>
          <p:cNvCxnSpPr>
            <a:stCxn id="2" idx="2"/>
          </p:cNvCxnSpPr>
          <p:nvPr/>
        </p:nvCxnSpPr>
        <p:spPr>
          <a:xfrm>
            <a:off x="4391980" y="148478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1691680" y="1988840"/>
            <a:ext cx="6120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1722775" y="202466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4175908" y="204768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>
          <a:xfrm>
            <a:off x="755576" y="2456710"/>
            <a:ext cx="1512168" cy="5402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REQUISITOS</a:t>
            </a:r>
            <a:endParaRPr lang="es-ES" dirty="0"/>
          </a:p>
        </p:txBody>
      </p:sp>
      <p:cxnSp>
        <p:nvCxnSpPr>
          <p:cNvPr id="14" name="13 Conector recto de flecha"/>
          <p:cNvCxnSpPr>
            <a:stCxn id="12" idx="2"/>
          </p:cNvCxnSpPr>
          <p:nvPr/>
        </p:nvCxnSpPr>
        <p:spPr>
          <a:xfrm>
            <a:off x="1511660" y="299695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323528" y="3573016"/>
            <a:ext cx="28083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-Nivel cognitivo mínimo</a:t>
            </a:r>
          </a:p>
          <a:p>
            <a:r>
              <a:rPr lang="es-ES" sz="2000" b="1" dirty="0" smtClean="0"/>
              <a:t>-Motivación por la comunicación</a:t>
            </a:r>
          </a:p>
          <a:p>
            <a:r>
              <a:rPr lang="es-ES" sz="2000" b="1" dirty="0" smtClean="0"/>
              <a:t>-Favorecimiento del entorno</a:t>
            </a:r>
          </a:p>
          <a:p>
            <a:r>
              <a:rPr lang="es-ES" sz="2000" b="1" dirty="0" smtClean="0"/>
              <a:t>-Físicos</a:t>
            </a:r>
          </a:p>
          <a:p>
            <a:r>
              <a:rPr lang="es-ES" sz="2000" b="1" dirty="0" smtClean="0"/>
              <a:t>-Tecnológicos</a:t>
            </a:r>
          </a:p>
          <a:p>
            <a:r>
              <a:rPr lang="es-ES" sz="2000" b="1" dirty="0" smtClean="0"/>
              <a:t>-Adquisición de estos materiales, aprendizaje y entrenamiento</a:t>
            </a:r>
            <a:endParaRPr lang="es-ES" sz="2000" b="1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6948264" y="2492896"/>
            <a:ext cx="1872208" cy="75626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LOS SAAC MÁS EMPLEADOS</a:t>
            </a:r>
            <a:endParaRPr lang="es-ES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6876256" y="3429000"/>
            <a:ext cx="864096" cy="64807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SPC</a:t>
            </a:r>
            <a:endParaRPr lang="es-ES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7884368" y="3501008"/>
            <a:ext cx="936104" cy="64807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PIC</a:t>
            </a:r>
            <a:endParaRPr lang="es-ES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6444208" y="4293096"/>
            <a:ext cx="864096" cy="64807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BLISS</a:t>
            </a:r>
            <a:endParaRPr lang="es-ES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7524328" y="4365104"/>
            <a:ext cx="1383528" cy="64807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MINESPEAK</a:t>
            </a:r>
            <a:endParaRPr lang="es-ES" dirty="0"/>
          </a:p>
        </p:txBody>
      </p:sp>
      <p:cxnSp>
        <p:nvCxnSpPr>
          <p:cNvPr id="26" name="25 Conector recto de flecha"/>
          <p:cNvCxnSpPr/>
          <p:nvPr/>
        </p:nvCxnSpPr>
        <p:spPr>
          <a:xfrm>
            <a:off x="5796136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Rectángulo redondeado"/>
          <p:cNvSpPr/>
          <p:nvPr/>
        </p:nvSpPr>
        <p:spPr>
          <a:xfrm>
            <a:off x="3275856" y="2492896"/>
            <a:ext cx="1440160" cy="70017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TIPOS DE SOPORTE</a:t>
            </a:r>
            <a:endParaRPr lang="es-ES" dirty="0"/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7812360" y="1988840"/>
            <a:ext cx="0" cy="478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Rectángulo redondeado"/>
          <p:cNvSpPr/>
          <p:nvPr/>
        </p:nvSpPr>
        <p:spPr>
          <a:xfrm>
            <a:off x="5076056" y="2492896"/>
            <a:ext cx="1547664" cy="1223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ESTRATEGIAS PARA LA ENSEÑANZA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0083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4.bp.blogspot.com/-B71-aqlB7Rw/TyGJhuTrXuI/AAAAAAAAAG8/kw4_YHICWvQ/s1600/SPCcolor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8800"/>
            <a:ext cx="3351297" cy="3176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 redondeado"/>
          <p:cNvSpPr/>
          <p:nvPr/>
        </p:nvSpPr>
        <p:spPr>
          <a:xfrm>
            <a:off x="1907704" y="476672"/>
            <a:ext cx="1440160" cy="85638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1"/>
                </a:solidFill>
              </a:rPr>
              <a:t>SPC</a:t>
            </a:r>
            <a:endParaRPr lang="es-ES" sz="2800" b="1" dirty="0">
              <a:solidFill>
                <a:schemeClr val="accent1"/>
              </a:solidFill>
            </a:endParaRPr>
          </a:p>
        </p:txBody>
      </p:sp>
      <p:pic>
        <p:nvPicPr>
          <p:cNvPr id="4" name="Picture 2" descr="http://www.espaciologopedico.com/imagenes/bliss2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44824"/>
            <a:ext cx="3371616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 redondeado"/>
          <p:cNvSpPr/>
          <p:nvPr/>
        </p:nvSpPr>
        <p:spPr>
          <a:xfrm>
            <a:off x="5868144" y="620688"/>
            <a:ext cx="1368152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rgbClr val="0070C0"/>
                </a:solidFill>
              </a:rPr>
              <a:t>BLISS</a:t>
            </a:r>
            <a:endParaRPr lang="es-E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277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ncrypted-tbn1.gstatic.com/images?q=tbn:ANd9GcQGYeaAvKb3z4Je5cbRTtWKIUAhdK_afSwS06Z_-x4c8IwdQiNVfz9gJ_T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3761130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 redondeado"/>
          <p:cNvSpPr/>
          <p:nvPr/>
        </p:nvSpPr>
        <p:spPr>
          <a:xfrm>
            <a:off x="1547664" y="548680"/>
            <a:ext cx="1440160" cy="85638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1"/>
                </a:solidFill>
              </a:rPr>
              <a:t>PIC</a:t>
            </a:r>
            <a:endParaRPr lang="es-ES" sz="2800" b="1" dirty="0">
              <a:solidFill>
                <a:schemeClr val="accent1"/>
              </a:solidFill>
            </a:endParaRPr>
          </a:p>
        </p:txBody>
      </p:sp>
      <p:pic>
        <p:nvPicPr>
          <p:cNvPr id="4" name="Picture 2" descr="https://encrypted-tbn1.gstatic.com/images?q=tbn:ANd9GcTy5a0Qq7ZcmoBOLkFZtzQNga6bmcv5EpwePmjUDQAFnbzL-1eoJc3bpST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00808"/>
            <a:ext cx="4574623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 redondeado"/>
          <p:cNvSpPr/>
          <p:nvPr/>
        </p:nvSpPr>
        <p:spPr>
          <a:xfrm>
            <a:off x="5652120" y="548680"/>
            <a:ext cx="2088232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1"/>
                </a:solidFill>
              </a:rPr>
              <a:t>MINESPEAK</a:t>
            </a:r>
            <a:endParaRPr lang="es-E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590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043608" y="520268"/>
            <a:ext cx="7416824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RELACIONES INTERPERSONALES, CAPACIDADES MENTALISTAS Y SIGNIFICADOS COMPARTIDOS: EL DESAFÍO DE LA DIVERSIDAD</a:t>
            </a:r>
            <a:endParaRPr lang="es-ES" sz="2400" b="1" dirty="0"/>
          </a:p>
        </p:txBody>
      </p:sp>
      <p:cxnSp>
        <p:nvCxnSpPr>
          <p:cNvPr id="4" name="3 Conector recto"/>
          <p:cNvCxnSpPr>
            <a:stCxn id="2" idx="2"/>
          </p:cNvCxnSpPr>
          <p:nvPr/>
        </p:nvCxnSpPr>
        <p:spPr>
          <a:xfrm>
            <a:off x="4752020" y="1672396"/>
            <a:ext cx="0" cy="388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1043608" y="2204864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1043608" y="220486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/>
          <p:cNvSpPr/>
          <p:nvPr/>
        </p:nvSpPr>
        <p:spPr>
          <a:xfrm>
            <a:off x="26694" y="2750020"/>
            <a:ext cx="2304256" cy="149161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Buena negociación de significados y sentidos entre profesores /as y alumnos/as</a:t>
            </a:r>
            <a:endParaRPr lang="es-ES" dirty="0"/>
          </a:p>
        </p:txBody>
      </p:sp>
      <p:cxnSp>
        <p:nvCxnSpPr>
          <p:cNvPr id="11" name="10 Conector recto de flecha"/>
          <p:cNvCxnSpPr>
            <a:stCxn id="9" idx="2"/>
          </p:cNvCxnSpPr>
          <p:nvPr/>
        </p:nvCxnSpPr>
        <p:spPr>
          <a:xfrm>
            <a:off x="1178822" y="4241637"/>
            <a:ext cx="0" cy="351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>
          <a:xfrm>
            <a:off x="179512" y="4725144"/>
            <a:ext cx="1944216" cy="129614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Adaptación de ayudas al nivel de competencias del alumno/a</a:t>
            </a:r>
            <a:endParaRPr lang="es-ES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704092" y="220486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 redondeado"/>
          <p:cNvSpPr/>
          <p:nvPr/>
        </p:nvSpPr>
        <p:spPr>
          <a:xfrm>
            <a:off x="2987824" y="2758271"/>
            <a:ext cx="1440160" cy="11830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5 niveles de contenidos mentales</a:t>
            </a:r>
            <a:endParaRPr lang="es-ES" dirty="0"/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5961047" y="224596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 redondeado"/>
          <p:cNvSpPr/>
          <p:nvPr/>
        </p:nvSpPr>
        <p:spPr>
          <a:xfrm>
            <a:off x="5105164" y="2758270"/>
            <a:ext cx="1606908" cy="118303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Dos modalidades de pensamiento</a:t>
            </a:r>
            <a:endParaRPr lang="es-ES" dirty="0"/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8316416" y="220486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 redondeado"/>
          <p:cNvSpPr/>
          <p:nvPr/>
        </p:nvSpPr>
        <p:spPr>
          <a:xfrm>
            <a:off x="7452320" y="2750020"/>
            <a:ext cx="1512168" cy="11912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5 niveles de comprensión emocional</a:t>
            </a:r>
            <a:endParaRPr lang="es-ES" dirty="0"/>
          </a:p>
        </p:txBody>
      </p:sp>
      <p:cxnSp>
        <p:nvCxnSpPr>
          <p:cNvPr id="26" name="25 Conector recto de flecha"/>
          <p:cNvCxnSpPr>
            <a:stCxn id="21" idx="2"/>
          </p:cNvCxnSpPr>
          <p:nvPr/>
        </p:nvCxnSpPr>
        <p:spPr>
          <a:xfrm>
            <a:off x="5908618" y="3941307"/>
            <a:ext cx="0" cy="300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Rectángulo"/>
          <p:cNvSpPr/>
          <p:nvPr/>
        </p:nvSpPr>
        <p:spPr>
          <a:xfrm>
            <a:off x="5105164" y="4241637"/>
            <a:ext cx="1915108" cy="113157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s-ES" dirty="0" smtClean="0"/>
              <a:t>Paradigmática 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Narrativa</a:t>
            </a:r>
            <a:endParaRPr lang="es-ES" dirty="0"/>
          </a:p>
        </p:txBody>
      </p:sp>
      <p:cxnSp>
        <p:nvCxnSpPr>
          <p:cNvPr id="30" name="29 Conector recto de flecha"/>
          <p:cNvCxnSpPr>
            <a:stCxn id="24" idx="2"/>
          </p:cNvCxnSpPr>
          <p:nvPr/>
        </p:nvCxnSpPr>
        <p:spPr>
          <a:xfrm>
            <a:off x="8208404" y="3941307"/>
            <a:ext cx="0" cy="300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Rectángulo"/>
          <p:cNvSpPr/>
          <p:nvPr/>
        </p:nvSpPr>
        <p:spPr>
          <a:xfrm>
            <a:off x="7308304" y="4241637"/>
            <a:ext cx="1656184" cy="134760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Importancia del </a:t>
            </a:r>
            <a:r>
              <a:rPr lang="es-ES" dirty="0" smtClean="0"/>
              <a:t>reconoci</a:t>
            </a:r>
            <a:r>
              <a:rPr lang="es-ES" dirty="0" smtClean="0"/>
              <a:t>miento </a:t>
            </a:r>
            <a:r>
              <a:rPr lang="es-ES" dirty="0" smtClean="0"/>
              <a:t>y comprensión de emociones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78372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059832" y="548680"/>
            <a:ext cx="3096344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 smtClean="0"/>
              <a:t>ESTIMULACIÓN BASAL</a:t>
            </a:r>
            <a:endParaRPr lang="es-ES" sz="3200" dirty="0"/>
          </a:p>
        </p:txBody>
      </p:sp>
      <p:cxnSp>
        <p:nvCxnSpPr>
          <p:cNvPr id="4" name="3 Conector recto de flecha"/>
          <p:cNvCxnSpPr>
            <a:stCxn id="2" idx="2"/>
          </p:cNvCxnSpPr>
          <p:nvPr/>
        </p:nvCxnSpPr>
        <p:spPr>
          <a:xfrm>
            <a:off x="4608004" y="170080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4 Rectángulo redondeado"/>
          <p:cNvSpPr/>
          <p:nvPr/>
        </p:nvSpPr>
        <p:spPr>
          <a:xfrm>
            <a:off x="3059832" y="2276872"/>
            <a:ext cx="3096344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Experiencias </a:t>
            </a:r>
            <a:r>
              <a:rPr lang="es-ES" dirty="0" err="1" smtClean="0"/>
              <a:t>multisensoriales</a:t>
            </a:r>
            <a:endParaRPr lang="es-ES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3773386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7 Rectángulo redondeado"/>
          <p:cNvSpPr/>
          <p:nvPr/>
        </p:nvSpPr>
        <p:spPr>
          <a:xfrm>
            <a:off x="2483768" y="4437112"/>
            <a:ext cx="2592288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Formas de estimular</a:t>
            </a:r>
            <a:endParaRPr lang="es-ES" dirty="0"/>
          </a:p>
        </p:txBody>
      </p:sp>
      <p:sp>
        <p:nvSpPr>
          <p:cNvPr id="10" name="9 Abrir llave"/>
          <p:cNvSpPr/>
          <p:nvPr/>
        </p:nvSpPr>
        <p:spPr>
          <a:xfrm>
            <a:off x="5292080" y="4221088"/>
            <a:ext cx="288032" cy="1412578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5580112" y="4293096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sz="2400" dirty="0" smtClean="0"/>
              <a:t>Percepción somática</a:t>
            </a:r>
          </a:p>
          <a:p>
            <a:pPr marL="285750" indent="-285750">
              <a:buFontTx/>
              <a:buChar char="-"/>
            </a:pPr>
            <a:r>
              <a:rPr lang="es-ES" sz="2400" dirty="0" smtClean="0"/>
              <a:t>Percepción vibratoria</a:t>
            </a:r>
          </a:p>
          <a:p>
            <a:pPr marL="285750" indent="-285750">
              <a:buFontTx/>
              <a:buChar char="-"/>
            </a:pPr>
            <a:r>
              <a:rPr lang="es-ES" sz="2400" dirty="0" smtClean="0"/>
              <a:t>Percepción vestibular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14985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EVALUACIÓN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 smtClean="0"/>
              <a:t>¿Qué son las aulas especializadas?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2600" dirty="0" smtClean="0"/>
              <a:t>A. Aulas ubicadas en un lugar especial en el centro del patio</a:t>
            </a:r>
          </a:p>
          <a:p>
            <a:pPr marL="0" indent="0">
              <a:buNone/>
            </a:pPr>
            <a:r>
              <a:rPr lang="es-ES" sz="2600" dirty="0" smtClean="0"/>
              <a:t>B. Aulas ubicadas en centros ordinarios para la atención del alumnado que presenta necesidades específicas</a:t>
            </a:r>
          </a:p>
          <a:p>
            <a:pPr marL="0" indent="0">
              <a:buNone/>
            </a:pPr>
            <a:r>
              <a:rPr lang="es-ES" sz="2600" dirty="0" smtClean="0"/>
              <a:t>C. Aulas con colores varios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 smtClean="0"/>
              <a:t>¿Qué son los SAAC?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A. Sistemas alternativos y aumentativos de comunicación</a:t>
            </a:r>
          </a:p>
          <a:p>
            <a:pPr marL="0" indent="0">
              <a:buNone/>
            </a:pPr>
            <a:r>
              <a:rPr lang="es-ES" dirty="0" smtClean="0"/>
              <a:t>B. Los sacos de dormir para ir de excursión</a:t>
            </a:r>
          </a:p>
          <a:p>
            <a:pPr marL="0" indent="0">
              <a:buNone/>
            </a:pPr>
            <a:r>
              <a:rPr lang="es-ES" dirty="0" smtClean="0"/>
              <a:t>C. Sistemas de anclaje y andamiaje para comunicar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7870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/>
              <a:t>¿Qué es la percepción somática?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A. La que sientes cuando le dices a un niño «</a:t>
            </a:r>
            <a:r>
              <a:rPr lang="es-ES" dirty="0" err="1" smtClean="0"/>
              <a:t>só</a:t>
            </a:r>
            <a:r>
              <a:rPr lang="es-ES" dirty="0" smtClean="0"/>
              <a:t>’ malo»</a:t>
            </a:r>
          </a:p>
          <a:p>
            <a:pPr marL="0" indent="0">
              <a:buNone/>
            </a:pPr>
            <a:r>
              <a:rPr lang="es-ES" dirty="0" smtClean="0"/>
              <a:t>B. La que percibes sopesando las matemáticas</a:t>
            </a:r>
          </a:p>
          <a:p>
            <a:pPr marL="0" indent="0">
              <a:buNone/>
            </a:pPr>
            <a:r>
              <a:rPr lang="es-ES" dirty="0" smtClean="0"/>
              <a:t>C. Nuestro cuerpo como órgano de percepción y trabajo de sentimientos (contacto físico)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548680"/>
            <a:ext cx="4038600" cy="5577483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/>
              <a:t>¿Por qué es necesaria una buena negociación entre docente y alumno para una buena atención?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A. Porque negociar da más dinero</a:t>
            </a:r>
          </a:p>
          <a:p>
            <a:pPr marL="0" indent="0">
              <a:buNone/>
            </a:pPr>
            <a:r>
              <a:rPr lang="es-ES" dirty="0" smtClean="0"/>
              <a:t>B. Para llevarse bien mientras juegan al parchís</a:t>
            </a:r>
          </a:p>
          <a:p>
            <a:pPr marL="0" indent="0">
              <a:buNone/>
            </a:pPr>
            <a:r>
              <a:rPr lang="es-ES" dirty="0" smtClean="0"/>
              <a:t>C. Porque permite una adaptación más adecuadas de ayudas al nivel de competencias del alumno/a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4297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413</Words>
  <Application>Microsoft Office PowerPoint</Application>
  <PresentationFormat>Presentación en pantalla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 LIBRO DE            INTERCAMBIO</vt:lpstr>
      <vt:lpstr>Diapositiva 2</vt:lpstr>
      <vt:lpstr>Diapositiva 3</vt:lpstr>
      <vt:lpstr>Diapositiva 4</vt:lpstr>
      <vt:lpstr>Diapositiva 5</vt:lpstr>
      <vt:lpstr>Diapositiva 6</vt:lpstr>
      <vt:lpstr>Diapositiva 7</vt:lpstr>
      <vt:lpstr>EVALUACIÓN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Alba</dc:creator>
  <cp:lastModifiedBy>Silvia</cp:lastModifiedBy>
  <cp:revision>22</cp:revision>
  <dcterms:created xsi:type="dcterms:W3CDTF">2014-04-22T07:55:55Z</dcterms:created>
  <dcterms:modified xsi:type="dcterms:W3CDTF">2014-04-23T10:25:03Z</dcterms:modified>
</cp:coreProperties>
</file>